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0" r:id="rId1"/>
  </p:sldMasterIdLst>
  <p:sldIdLst>
    <p:sldId id="267" r:id="rId2"/>
    <p:sldId id="256" r:id="rId3"/>
    <p:sldId id="258" r:id="rId4"/>
    <p:sldId id="259" r:id="rId5"/>
    <p:sldId id="260" r:id="rId6"/>
    <p:sldId id="268" r:id="rId7"/>
    <p:sldId id="269" r:id="rId8"/>
    <p:sldId id="274" r:id="rId9"/>
    <p:sldId id="275" r:id="rId10"/>
    <p:sldId id="276" r:id="rId11"/>
    <p:sldId id="277" r:id="rId12"/>
    <p:sldId id="278" r:id="rId13"/>
    <p:sldId id="279" r:id="rId14"/>
    <p:sldId id="281" r:id="rId15"/>
    <p:sldId id="280" r:id="rId16"/>
    <p:sldId id="284" r:id="rId17"/>
    <p:sldId id="285" r:id="rId18"/>
    <p:sldId id="286" r:id="rId19"/>
    <p:sldId id="287" r:id="rId20"/>
    <p:sldId id="288" r:id="rId21"/>
    <p:sldId id="289" r:id="rId22"/>
    <p:sldId id="272" r:id="rId23"/>
    <p:sldId id="283" r:id="rId24"/>
    <p:sldId id="271" r:id="rId25"/>
    <p:sldId id="282" r:id="rId26"/>
    <p:sldId id="290" r:id="rId27"/>
  </p:sldIdLst>
  <p:sldSz cx="12192000" cy="6858000"/>
  <p:notesSz cx="12192000" cy="6858000"/>
  <p:embeddedFontLst>
    <p:embeddedFont>
      <p:font typeface="JCRMLE+Times New Roman Bold" panose="020B0604020202020204" charset="0"/>
      <p:regular r:id="rId28"/>
    </p:embeddedFont>
    <p:embeddedFont>
      <p:font typeface="BSANIV+Arial Bold" panose="020B0604020202020204" charset="0"/>
      <p:regular r:id="rId29"/>
    </p:embeddedFont>
    <p:embeddedFont>
      <p:font typeface="SGTJIL+Times New Roman Bold" panose="020B060402020202020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REBWMJ+Arial Bold" panose="020B0604020202020204" charset="0"/>
      <p:regular r:id="rId35"/>
    </p:embeddedFont>
    <p:embeddedFont>
      <p:font typeface="VAHUJM+Times New Roman" panose="020B0604020202020204" charset="0"/>
      <p:regular r:id="rId36"/>
    </p:embeddedFont>
    <p:embeddedFont>
      <p:font typeface="IDFJKK+Arial" panose="020B0604020202020204" charset="0"/>
      <p:regular r:id="rId37"/>
    </p:embeddedFont>
    <p:embeddedFont>
      <p:font typeface="DLEEKU+Times New Roman" panose="020B0604020202020204" charset="0"/>
      <p:regular r:id="rId3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72" y="360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828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06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94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941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793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30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804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273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580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707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756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52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404664"/>
            <a:ext cx="11856640" cy="54194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522732" lvl="0" algn="ctr">
              <a:lnSpc>
                <a:spcPts val="3126"/>
              </a:lnSpc>
            </a:pPr>
            <a:endParaRPr 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2732" lvl="0" algn="ctr">
              <a:lnSpc>
                <a:spcPts val="3126"/>
              </a:lnSpc>
            </a:pP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2732" lvl="0"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600" b="1" spc="-16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6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</a:t>
            </a:r>
            <a:r>
              <a:rPr lang="ru-RU" sz="3600" b="1" spc="5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ru-RU" sz="3600" b="1" spc="23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spc="-2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3600" b="1" spc="26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22732" lvl="0"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b="1" spc="1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федерального</a:t>
            </a:r>
            <a:r>
              <a:rPr lang="ru-RU" sz="3600" b="1" spc="1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3600" b="1" spc="56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spc="56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285"/>
              </a:spcBef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«Современная   </a:t>
            </a:r>
            <a:r>
              <a:rPr lang="ru-RU" sz="3600" b="1" spc="-2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  <a:r>
              <a:rPr lang="ru-RU" sz="3600" b="1" spc="-24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b="1" spc="-24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9976" lvl="0" algn="ctr">
              <a:spcBef>
                <a:spcPts val="236"/>
              </a:spcBef>
            </a:pPr>
            <a:r>
              <a:rPr lang="ru-RU" sz="3600" b="1" spc="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сельской </a:t>
            </a:r>
            <a:r>
              <a:rPr lang="ru-RU" sz="3600" b="1" spc="-1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местности</a:t>
            </a:r>
            <a:r>
              <a:rPr lang="ru-RU" sz="3600" b="1" spc="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3795" lvl="0" algn="ctr">
              <a:spcBef>
                <a:spcPts val="286"/>
              </a:spcBef>
            </a:pPr>
            <a:r>
              <a:rPr lang="ru-RU" sz="3600" b="1" spc="-13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малых</a:t>
            </a:r>
            <a:r>
              <a:rPr lang="ru-RU" sz="3600" b="1" spc="1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spc="-16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городах</a:t>
            </a:r>
            <a:r>
              <a:rPr lang="ru-RU" sz="3600" b="1" spc="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начали</a:t>
            </a:r>
            <a:r>
              <a:rPr lang="ru-RU" sz="3600" b="1" spc="80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6323" lvl="0" algn="ctr">
              <a:spcBef>
                <a:spcPts val="286"/>
              </a:spcBef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</a:t>
            </a:r>
            <a:r>
              <a:rPr lang="ru-RU" sz="3600" b="1" spc="2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3600" b="1" spc="4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spc="-12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цифрового</a:t>
            </a:r>
            <a:r>
              <a:rPr lang="ru-RU" sz="3600" b="1" spc="5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marL="1121663" lvl="0" algn="ctr">
              <a:spcBef>
                <a:spcPts val="235"/>
              </a:spcBef>
            </a:pPr>
            <a:r>
              <a:rPr lang="ru-RU" sz="3600" b="1" spc="-13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гуманитарного</a:t>
            </a:r>
            <a:r>
              <a:rPr lang="ru-RU" sz="3600" b="1" spc="4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профилей</a:t>
            </a:r>
          </a:p>
          <a:p>
            <a:pPr marL="1121663" lvl="0" algn="ctr">
              <a:spcBef>
                <a:spcPts val="235"/>
              </a:spcBef>
            </a:pPr>
            <a:r>
              <a:rPr lang="ru-RU" sz="3600" b="1" spc="-4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«Точки</a:t>
            </a:r>
            <a:r>
              <a:rPr lang="ru-RU" sz="3600" b="1" spc="6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spc="-1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</a:t>
            </a:r>
            <a:r>
              <a:rPr lang="ru-RU" sz="3600" b="1" spc="-1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21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9218" name="Picture 2" descr="C:\Users\1392684\Desktop\ТОЧКА РОСТА\Фото точка роста\Лабораторные работы по физике, химии, биологии\Л.Р. Изменение температуры воды со временем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1215798"/>
            <a:ext cx="410445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1392684\Desktop\ТОЧКА РОСТА\Фото точка роста\Лабораторные работы по физике, химии, биологии\Л.Р. физика Изучение закона Ом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83965" y="1963747"/>
            <a:ext cx="537659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48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10242" name="Picture 2" descr="C:\Users\1392684\Desktop\ТОЧКА РОСТА\Фото точка роста\Лабораторные работы по физике, химии, биологии\Л.Р. химия Определение ph сред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3815" y="2192147"/>
            <a:ext cx="5082849" cy="38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1392684\Desktop\ТОЧКА РОСТА\Фото точка роста\20220919_0928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5471931" y="2055133"/>
            <a:ext cx="499255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47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11266" name="Picture 2" descr="C:\Users\1392684\Desktop\ТОЧКА РОСТА\Фото точка роста\10-03-2024_14-39-23\17100706054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626" y="1556790"/>
            <a:ext cx="3812137" cy="508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1392684\AppData\Local\Temp\Tmp_view\17100706054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106" y="1425377"/>
            <a:ext cx="3910697" cy="521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13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15362" name="Picture 2" descr="C:\Users\1392684\AppData\Local\Temp\Tmp_view\17100706054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71463" y="1556791"/>
            <a:ext cx="3622288" cy="482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1392684\AppData\Local\Temp\Tmp_view\17100706054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050" y="1742501"/>
            <a:ext cx="3489852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54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sp>
        <p:nvSpPr>
          <p:cNvPr id="4" name="AutoShape 2" descr="17100708455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17100708455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7" name="Picture 5" descr="C:\Users\1392684\Desktop\ТОЧКА РОСТА\Фото точка роста\17100708455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679" y="2252629"/>
            <a:ext cx="5834729" cy="436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C:\Users\1392684\Desktop\ТОЧКА РОСТА\Фото точка роста\17100708455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587" y="1357328"/>
            <a:ext cx="3961734" cy="528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69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14337" name="Picture 1" descr="C:\Users\1392684\Desktop\ТОЧКА РОСТА\Фото точка роста\10-03-2024_15-19-02\17100730121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31" y="1556792"/>
            <a:ext cx="3812136" cy="508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1392684\Desktop\ТОЧКА РОСТА\Фото точка роста\10-03-2024_15-19-02\17100730121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04328"/>
            <a:ext cx="3793872" cy="505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17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17410" name="Picture 2" descr="C:\Users\1392684\Desktop\ТОЧКА РОСТА\Фото точка роста\10-03-2024_15-19-02\1710073203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401" y="1702007"/>
            <a:ext cx="3594311" cy="479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1392684\Desktop\ТОЧКА РОСТА\Фото точка роста\10-03-2024_15-29-54\17100732756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208" y="1702007"/>
            <a:ext cx="3574058" cy="477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18433" name="Picture 1" descr="C:\Users\1392684\Desktop\ТОЧКА РОСТА\Фото точка роста\10-03-2024_15-29-54\17100732756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847" y="1644907"/>
            <a:ext cx="3535011" cy="472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C:\Users\1392684\Desktop\ТОЧКА РОСТА\Фото точка роста\10-03-2024_15-29-54\17100732756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005" y="1556791"/>
            <a:ext cx="3666882" cy="490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90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19458" name="Picture 2" descr="C:\Users\1392684\Desktop\ТОЧКА РОСТА\Фото точка роста\10-03-2024_15-29-54\17100732756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545" y="1556791"/>
            <a:ext cx="3795629" cy="507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1392684\Desktop\ТОЧКА РОСТА\Фото точка роста\10-03-2024_15-29-54\17100732756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125" y="1556791"/>
            <a:ext cx="3795628" cy="507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00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20482" name="Picture 2" descr="C:\Users\1392684\Desktop\ТОЧКА РОСТА\Фото точка роста\17100730839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1690473"/>
            <a:ext cx="3597864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1392684\Desktop\ТОЧКА РОСТА\Фото точка роста\17100730840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137" y="1659314"/>
            <a:ext cx="3621234" cy="482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19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495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56510" y="1576390"/>
            <a:ext cx="9207811" cy="2434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57654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FF0000"/>
                </a:solidFill>
                <a:latin typeface="REBWMJ+Arial Bold"/>
                <a:cs typeface="REBWMJ+Arial Bold"/>
              </a:rPr>
              <a:t>Центр </a:t>
            </a:r>
            <a:r>
              <a:rPr sz="4000" b="1" spc="-13" dirty="0">
                <a:solidFill>
                  <a:srgbClr val="FF0000"/>
                </a:solidFill>
                <a:latin typeface="REBWMJ+Arial Bold"/>
                <a:cs typeface="REBWMJ+Arial Bold"/>
              </a:rPr>
              <a:t>образования</a:t>
            </a:r>
          </a:p>
          <a:p>
            <a:pPr marL="1504442" marR="0">
              <a:lnSpc>
                <a:spcPts val="4464"/>
              </a:lnSpc>
              <a:spcBef>
                <a:spcPts val="335"/>
              </a:spcBef>
              <a:spcAft>
                <a:spcPts val="0"/>
              </a:spcAft>
            </a:pPr>
            <a:r>
              <a:rPr sz="4000" b="1" spc="-17" dirty="0">
                <a:solidFill>
                  <a:srgbClr val="FF0000"/>
                </a:solidFill>
                <a:latin typeface="REBWMJ+Arial Bold"/>
                <a:cs typeface="REBWMJ+Arial Bold"/>
              </a:rPr>
              <a:t>естественно</a:t>
            </a:r>
            <a:r>
              <a:rPr sz="4000" b="1" dirty="0">
                <a:solidFill>
                  <a:srgbClr val="FF0000"/>
                </a:solidFill>
                <a:latin typeface="BSANIV+Arial Bold"/>
                <a:cs typeface="BSANIV+Arial Bold"/>
              </a:rPr>
              <a:t>-</a:t>
            </a:r>
            <a:r>
              <a:rPr sz="4000" b="1" spc="-11" dirty="0">
                <a:solidFill>
                  <a:srgbClr val="FF0000"/>
                </a:solidFill>
                <a:latin typeface="REBWMJ+Arial Bold"/>
                <a:cs typeface="REBWMJ+Arial Bold"/>
              </a:rPr>
              <a:t>научного</a:t>
            </a:r>
            <a:r>
              <a:rPr sz="4000" b="1" spc="41" dirty="0">
                <a:solidFill>
                  <a:srgbClr val="FF0000"/>
                </a:solidFill>
                <a:latin typeface="REBWMJ+Arial Bold"/>
                <a:cs typeface="REBWMJ+Arial Bold"/>
              </a:rPr>
              <a:t> </a:t>
            </a:r>
            <a:r>
              <a:rPr sz="4000" b="1" dirty="0">
                <a:solidFill>
                  <a:srgbClr val="FF0000"/>
                </a:solidFill>
                <a:latin typeface="REBWMJ+Arial Bold"/>
                <a:cs typeface="REBWMJ+Arial Bold"/>
              </a:rPr>
              <a:t>и</a:t>
            </a:r>
          </a:p>
          <a:p>
            <a:pPr marL="0" marR="0">
              <a:lnSpc>
                <a:spcPts val="4466"/>
              </a:lnSpc>
              <a:spcBef>
                <a:spcPts val="335"/>
              </a:spcBef>
              <a:spcAft>
                <a:spcPts val="0"/>
              </a:spcAft>
            </a:pPr>
            <a:r>
              <a:rPr sz="4000" b="1" spc="-26" dirty="0">
                <a:solidFill>
                  <a:srgbClr val="FF0000"/>
                </a:solidFill>
                <a:latin typeface="REBWMJ+Arial Bold"/>
                <a:cs typeface="REBWMJ+Arial Bold"/>
              </a:rPr>
              <a:t>технологического</a:t>
            </a:r>
            <a:r>
              <a:rPr sz="4000" b="1" dirty="0">
                <a:solidFill>
                  <a:srgbClr val="FF0000"/>
                </a:solidFill>
                <a:latin typeface="REBWMJ+Arial Bold"/>
                <a:cs typeface="REBWMJ+Arial Bold"/>
              </a:rPr>
              <a:t> </a:t>
            </a:r>
            <a:r>
              <a:rPr sz="4000" b="1" spc="-14" dirty="0">
                <a:solidFill>
                  <a:srgbClr val="FF0000"/>
                </a:solidFill>
                <a:latin typeface="REBWMJ+Arial Bold"/>
                <a:cs typeface="REBWMJ+Arial Bold"/>
              </a:rPr>
              <a:t>направленностей</a:t>
            </a:r>
          </a:p>
          <a:p>
            <a:pPr marL="2760218" marR="0">
              <a:lnSpc>
                <a:spcPts val="4464"/>
              </a:lnSpc>
              <a:spcBef>
                <a:spcPts val="335"/>
              </a:spcBef>
              <a:spcAft>
                <a:spcPts val="0"/>
              </a:spcAft>
            </a:pPr>
            <a:r>
              <a:rPr sz="4000" b="1" spc="-61" dirty="0">
                <a:solidFill>
                  <a:srgbClr val="FF0000"/>
                </a:solidFill>
                <a:latin typeface="REBWMJ+Arial Bold"/>
                <a:cs typeface="REBWMJ+Arial Bold"/>
              </a:rPr>
              <a:t>«Точка</a:t>
            </a:r>
            <a:r>
              <a:rPr sz="4000" b="1" spc="58" dirty="0">
                <a:solidFill>
                  <a:srgbClr val="FF0000"/>
                </a:solidFill>
                <a:latin typeface="REBWMJ+Arial Bold"/>
                <a:cs typeface="REBWMJ+Arial Bold"/>
              </a:rPr>
              <a:t> </a:t>
            </a:r>
            <a:r>
              <a:rPr sz="4000" b="1" spc="-15" dirty="0">
                <a:solidFill>
                  <a:srgbClr val="FF0000"/>
                </a:solidFill>
                <a:latin typeface="REBWMJ+Arial Bold"/>
                <a:cs typeface="REBWMJ+Arial Bold"/>
              </a:rPr>
              <a:t>роста»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67608" y="4015023"/>
            <a:ext cx="8208911" cy="577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6"/>
              </a:lnSpc>
              <a:spcBef>
                <a:spcPts val="0"/>
              </a:spcBef>
              <a:spcAft>
                <a:spcPts val="0"/>
              </a:spcAft>
            </a:pPr>
            <a:r>
              <a:rPr sz="4000" b="1" spc="-38" smtClean="0">
                <a:solidFill>
                  <a:srgbClr val="FF0000"/>
                </a:solidFill>
                <a:latin typeface="REBWMJ+Arial Bold"/>
                <a:cs typeface="REBWMJ+Arial Bold"/>
              </a:rPr>
              <a:t>М</a:t>
            </a:r>
            <a:r>
              <a:rPr lang="ru-RU" sz="4000" b="1" spc="-38" dirty="0" smtClean="0">
                <a:solidFill>
                  <a:srgbClr val="FF0000"/>
                </a:solidFill>
                <a:latin typeface="REBWMJ+Arial Bold"/>
                <a:cs typeface="REBWMJ+Arial Bold"/>
              </a:rPr>
              <a:t>АОУ «</a:t>
            </a:r>
            <a:r>
              <a:rPr lang="ru-RU" sz="4000" b="1" spc="-38" dirty="0" err="1" smtClean="0">
                <a:solidFill>
                  <a:srgbClr val="FF0000"/>
                </a:solidFill>
                <a:latin typeface="REBWMJ+Arial Bold"/>
                <a:cs typeface="REBWMJ+Arial Bold"/>
              </a:rPr>
              <a:t>Привольненская</a:t>
            </a:r>
            <a:r>
              <a:rPr lang="ru-RU" sz="4000" b="1" spc="-38" dirty="0" smtClean="0">
                <a:solidFill>
                  <a:srgbClr val="FF0000"/>
                </a:solidFill>
                <a:latin typeface="REBWMJ+Arial Bold"/>
                <a:cs typeface="REBWMJ+Arial Bold"/>
              </a:rPr>
              <a:t> СО</a:t>
            </a:r>
            <a:r>
              <a:rPr sz="4000" b="1" dirty="0" smtClean="0">
                <a:solidFill>
                  <a:srgbClr val="FF0000"/>
                </a:solidFill>
                <a:latin typeface="REBWMJ+Arial Bold"/>
                <a:cs typeface="REBWMJ+Arial Bold"/>
              </a:rPr>
              <a:t>Ш</a:t>
            </a:r>
            <a:r>
              <a:rPr sz="4000" b="1" dirty="0">
                <a:solidFill>
                  <a:srgbClr val="FF0000"/>
                </a:solidFill>
                <a:latin typeface="REBWMJ+Arial Bold"/>
                <a:cs typeface="REBWMJ+Arial Bold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21506" name="Picture 2" descr="C:\Users\1392684\Desktop\ТОЧКА РОСТА\Фото точка роста\1710073084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276" y="1733818"/>
            <a:ext cx="3546595" cy="472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1392684\Desktop\ТОЧКА РОСТА\Фото точка роста\17100731159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80" y="1733819"/>
            <a:ext cx="3546594" cy="472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4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22530" name="Picture 2" descr="C:\Users\1392684\Desktop\ТОЧКА РОСТА\Фото точка роста\17100731694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31841" y="1758071"/>
            <a:ext cx="3564637" cy="475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1392684\Desktop\ТОЧКА РОСТА\Фото точка роста\17100731626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1790" y="1758071"/>
            <a:ext cx="3543614" cy="472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15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Защита проектов по биологии. 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5122" name="Picture 2" descr="C:\Users\1392684\Desktop\ТОЧКА РОСТА\Фото точка роста\OLXvtHLGmk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1" y="2060848"/>
            <a:ext cx="6301352" cy="419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1392684\Desktop\ТОЧКА РОСТА\Фото точка роста\20220919_0931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99819" y="2039838"/>
            <a:ext cx="4729062" cy="439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50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16386" name="Picture 2" descr="C:\Users\1392684\Desktop\ТОЧКА РОСТА\Фото точка роста\10-03-2024_15-19-02\17100730121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86" y="2237183"/>
            <a:ext cx="5328679" cy="399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1392684\Desktop\ТОЧКА РОСТА\Фото точка роста\10-03-2024_15-19-02\17100730121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2003180"/>
            <a:ext cx="3172884" cy="423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3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795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Сетевое взаимодействие с МАОУ «СОШ №4» </a:t>
            </a:r>
            <a:r>
              <a:rPr lang="ru-RU" sz="2800" b="1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г.Черняховска</a:t>
            </a:r>
            <a:endParaRPr lang="ru-RU" sz="2800" b="1" dirty="0" smtClean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6146" name="Picture 2" descr="Точка роста на осенних каникулах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1637724"/>
            <a:ext cx="3754734" cy="500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392684\Desktop\ТОЧКА РОСТА\Фото точка роста\20221031_1058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1298" y="2175970"/>
            <a:ext cx="5025577" cy="376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04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795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Сетевое взаимодействие </a:t>
            </a:r>
          </a:p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с МАОУ «СОШ№4  г. Черняховска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6" name="Picture 6" descr="C:\Users\1392684\Desktop\ТОЧКА РОСТА\Фото точка роста\17100708455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6" y="1553127"/>
            <a:ext cx="3806115" cy="508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" name="Picture 1" descr="C:\Users\1392684\Desktop\ТОЧКА РОСТА\Фото точка роста\1710070845523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638" y="1553127"/>
            <a:ext cx="3806115" cy="508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50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119336" y="-24669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 rot="10800000" flipV="1">
            <a:off x="1199456" y="2465768"/>
            <a:ext cx="7488832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4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Спасибо за внимание!</a:t>
            </a:r>
            <a:endParaRPr sz="54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</p:spTree>
    <p:extLst>
      <p:ext uri="{BB962C8B-B14F-4D97-AF65-F5344CB8AC3E}">
        <p14:creationId xmlns:p14="http://schemas.microsoft.com/office/powerpoint/2010/main" val="296738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-246101"/>
            <a:ext cx="12192000" cy="3077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0543" y="260647"/>
            <a:ext cx="10306896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1996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Целями</a:t>
            </a:r>
            <a:r>
              <a:rPr sz="2800" b="1" spc="-12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</a:t>
            </a:r>
            <a:r>
              <a:rPr sz="2800" b="1" spc="2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</a:t>
            </a:r>
            <a:r>
              <a:rPr sz="2800" b="1" spc="1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3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spc="-3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sz="2800" b="1" spc="-3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чка</a:t>
            </a:r>
            <a:r>
              <a:rPr sz="2800" b="1" spc="27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роста» являются: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1423" y="945494"/>
            <a:ext cx="10513169" cy="45858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 smtClean="0">
                <a:solidFill>
                  <a:srgbClr val="1C42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400" spc="-17" dirty="0" smtClean="0">
                <a:solidFill>
                  <a:srgbClr val="1C42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</a:t>
            </a: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</a:t>
            </a:r>
            <a:r>
              <a:rPr sz="2400" spc="-35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</a:t>
            </a: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r>
              <a:rPr sz="2400" spc="-11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</a:t>
            </a:r>
            <a:r>
              <a:rPr lang="ru-RU"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2400" spc="-1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</a:t>
            </a:r>
            <a:r>
              <a:rPr sz="2400" spc="103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22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spc="-22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Привольненская</a:t>
            </a:r>
            <a:r>
              <a:rPr lang="ru-RU" sz="2400" spc="-22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lnSpc>
                <a:spcPct val="150000"/>
              </a:lnSpc>
              <a:spcBef>
                <a:spcPts val="322"/>
              </a:spcBef>
              <a:spcAft>
                <a:spcPts val="0"/>
              </a:spcAft>
            </a:pP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400" spc="21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</a:t>
            </a:r>
            <a:r>
              <a:rPr sz="2400" spc="203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  <a:r>
              <a:rPr sz="2400" spc="202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4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sz="2400" spc="222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2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освоении</a:t>
            </a:r>
            <a:r>
              <a:rPr sz="2400" spc="191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</a:t>
            </a:r>
            <a:r>
              <a:rPr sz="2400" spc="213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</a:t>
            </a:r>
            <a:r>
              <a:rPr sz="2400" spc="205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</a:t>
            </a:r>
            <a:r>
              <a:rPr sz="2400" spc="-19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</a:t>
            </a:r>
            <a:r>
              <a:rPr sz="2400" spc="222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</a:t>
            </a:r>
            <a:r>
              <a:rPr sz="2400" spc="-19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</a:t>
            </a: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lnSpc>
                <a:spcPct val="150000"/>
              </a:lnSpc>
              <a:spcBef>
                <a:spcPts val="323"/>
              </a:spcBef>
              <a:spcAft>
                <a:spcPts val="0"/>
              </a:spcAft>
            </a:pP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400" spc="1014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  <a:r>
              <a:rPr sz="2400" spc="985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sz="2400" spc="1002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</a:t>
            </a:r>
            <a:r>
              <a:rPr sz="2400" spc="1026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2400" spc="1014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997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</a:t>
            </a:r>
            <a:r>
              <a:rPr sz="2400" spc="-17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</a:t>
            </a:r>
            <a:r>
              <a:rPr sz="2400" spc="1028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</a:t>
            </a:r>
            <a:r>
              <a:rPr sz="2400" spc="-19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</a:t>
            </a: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solidFill>
                <a:srgbClr val="1919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323"/>
              </a:spcBef>
              <a:spcAft>
                <a:spcPts val="0"/>
              </a:spcAft>
            </a:pPr>
            <a:endParaRPr lang="ru-RU" sz="2400" dirty="0">
              <a:solidFill>
                <a:srgbClr val="1919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323"/>
              </a:spcBef>
              <a:spcAft>
                <a:spcPts val="0"/>
              </a:spcAft>
            </a:pPr>
            <a:endParaRPr sz="2400" dirty="0">
              <a:solidFill>
                <a:srgbClr val="1919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1423" y="4423369"/>
            <a:ext cx="10225136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400" spc="727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</a:t>
            </a:r>
            <a:r>
              <a:rPr sz="2400" spc="724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отработка</a:t>
            </a:r>
            <a:r>
              <a:rPr sz="2400" spc="728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</a:t>
            </a:r>
            <a:r>
              <a:rPr sz="2400" spc="739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</a:t>
            </a:r>
            <a:r>
              <a:rPr sz="2400" spc="743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400" spc="717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учебным</a:t>
            </a:r>
            <a:r>
              <a:rPr sz="2400" spc="734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</a:t>
            </a:r>
            <a:r>
              <a:rPr sz="2400" spc="722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«Физика»,</a:t>
            </a:r>
            <a:r>
              <a:rPr sz="2400" spc="744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2400" dirty="0" err="1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r>
              <a:rPr lang="ru-RU"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 smtClean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24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-35527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34972" y="617134"/>
            <a:ext cx="10205643" cy="17312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860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</a:t>
            </a:r>
            <a:r>
              <a:rPr sz="2400" b="1" spc="1260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spc="-42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</a:t>
            </a:r>
            <a:r>
              <a:rPr sz="2400" b="1" spc="1304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роста»</a:t>
            </a:r>
            <a:r>
              <a:rPr sz="2400" b="1" spc="1259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в</a:t>
            </a:r>
            <a:r>
              <a:rPr sz="2400" b="1" spc="1260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М</a:t>
            </a:r>
            <a:r>
              <a:rPr lang="ru-RU" sz="24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АОУ</a:t>
            </a:r>
            <a:r>
              <a:rPr lang="ru-RU" sz="2400" b="1" spc="1252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lang="ru-RU" sz="2400" b="1" spc="-127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</a:t>
            </a:r>
            <a:r>
              <a:rPr lang="ru-RU" sz="2400" b="1" spc="-127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Привольненская</a:t>
            </a:r>
            <a:r>
              <a:rPr lang="ru-RU" sz="2400" b="1" spc="-127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СОШ»</a:t>
            </a:r>
            <a:r>
              <a:rPr lang="ru-RU" sz="24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обеспечит</a:t>
            </a:r>
            <a:r>
              <a:rPr sz="2400" b="1" spc="2375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повышение</a:t>
            </a:r>
            <a:r>
              <a:rPr sz="2400" b="1" spc="2373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spc="-18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охвата</a:t>
            </a:r>
            <a:r>
              <a:rPr sz="2400" b="1" spc="2386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spc="-17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обучающихся</a:t>
            </a:r>
            <a:r>
              <a:rPr sz="2400" b="1" spc="2398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spc="-15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школы</a:t>
            </a:r>
            <a:r>
              <a:rPr lang="ru-RU" sz="2400" b="1" spc="-15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 </a:t>
            </a:r>
            <a:r>
              <a:rPr sz="2400" b="1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программами</a:t>
            </a:r>
            <a:r>
              <a:rPr sz="2400" b="1" spc="2223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spc="-14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основного</a:t>
            </a:r>
            <a:r>
              <a:rPr sz="2400" b="1" spc="2238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spc="-1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общего</a:t>
            </a:r>
            <a:r>
              <a:rPr sz="2400" b="1" spc="2233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и</a:t>
            </a:r>
            <a:r>
              <a:rPr sz="2400" b="1" spc="2217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дополнительного</a:t>
            </a:r>
            <a:r>
              <a:rPr lang="ru-RU" sz="24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о</a:t>
            </a:r>
            <a:r>
              <a:rPr sz="2400" b="1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бразования</a:t>
            </a:r>
            <a:r>
              <a:rPr sz="2400" b="1" spc="2372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естественно</a:t>
            </a:r>
            <a:r>
              <a:rPr sz="2400" b="1" dirty="0">
                <a:solidFill>
                  <a:srgbClr val="FF0000"/>
                </a:solidFill>
                <a:latin typeface="SGTJIL+Times New Roman Bold"/>
                <a:cs typeface="SGTJIL+Times New Roman Bold"/>
              </a:rPr>
              <a:t>-</a:t>
            </a:r>
            <a:r>
              <a:rPr sz="2400" b="1" spc="-18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научной</a:t>
            </a:r>
            <a:r>
              <a:rPr sz="2400" b="1" spc="238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и</a:t>
            </a:r>
            <a:r>
              <a:rPr sz="2400" b="1" spc="2373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технологической</a:t>
            </a:r>
            <a:r>
              <a:rPr lang="ru-RU" sz="24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направленности</a:t>
            </a:r>
            <a:r>
              <a:rPr sz="2400" b="1" spc="3993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использованием</a:t>
            </a:r>
            <a:r>
              <a:rPr sz="2400" b="1" spc="4007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400" b="1" spc="-11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современного</a:t>
            </a:r>
            <a:r>
              <a:rPr lang="ru-RU" sz="2400" b="1" spc="-1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 </a:t>
            </a:r>
            <a:r>
              <a:rPr sz="2400" b="1" spc="-25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оборудования</a:t>
            </a:r>
            <a:r>
              <a:rPr sz="2400" b="1" dirty="0">
                <a:solidFill>
                  <a:srgbClr val="FF0000"/>
                </a:solidFill>
                <a:latin typeface="SGTJIL+Times New Roman Bold"/>
                <a:cs typeface="SGTJIL+Times New Roman Bold"/>
              </a:rPr>
              <a:t>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34973" y="2636912"/>
            <a:ext cx="9845604" cy="4101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2212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Центр</a:t>
            </a:r>
            <a:r>
              <a:rPr sz="2200" spc="1193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spc="-46" dirty="0">
                <a:solidFill>
                  <a:srgbClr val="191919"/>
                </a:solidFill>
                <a:latin typeface="VAHUJM+Times New Roman"/>
                <a:cs typeface="VAHUJM+Times New Roman"/>
              </a:rPr>
              <a:t>«Точка</a:t>
            </a:r>
            <a:r>
              <a:rPr sz="2200" spc="1245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spc="13" dirty="0">
                <a:solidFill>
                  <a:srgbClr val="191919"/>
                </a:solidFill>
                <a:latin typeface="VAHUJM+Times New Roman"/>
                <a:cs typeface="VAHUJM+Times New Roman"/>
              </a:rPr>
              <a:t>роста»</a:t>
            </a:r>
            <a:r>
              <a:rPr sz="2200" spc="1179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осна</a:t>
            </a:r>
            <a:r>
              <a:rPr lang="ru-RU" sz="2200" dirty="0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щ</a:t>
            </a:r>
            <a:r>
              <a:rPr sz="2200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ен</a:t>
            </a:r>
            <a:r>
              <a:rPr sz="2200" spc="1180" dirty="0" smtClean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всем</a:t>
            </a:r>
            <a:r>
              <a:rPr sz="2200" spc="1185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необходимым</a:t>
            </a:r>
            <a:r>
              <a:rPr sz="2200" spc="1218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spc="-13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оборудованием,</a:t>
            </a:r>
          </a:p>
          <a:p>
            <a:pPr marL="0" marR="0">
              <a:lnSpc>
                <a:spcPct val="150000"/>
              </a:lnSpc>
              <a:spcBef>
                <a:spcPts val="322"/>
              </a:spcBef>
              <a:spcAft>
                <a:spcPts val="0"/>
              </a:spcAft>
            </a:pPr>
            <a:r>
              <a:rPr sz="2200" spc="-16" dirty="0">
                <a:solidFill>
                  <a:srgbClr val="191919"/>
                </a:solidFill>
                <a:latin typeface="VAHUJM+Times New Roman"/>
                <a:cs typeface="VAHUJM+Times New Roman"/>
              </a:rPr>
              <a:t>расходными</a:t>
            </a:r>
            <a:r>
              <a:rPr sz="2200" spc="697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материалами,</a:t>
            </a:r>
            <a:r>
              <a:rPr sz="2200" spc="694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средствами</a:t>
            </a:r>
            <a:r>
              <a:rPr sz="2200" spc="696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spc="-14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обучения</a:t>
            </a:r>
            <a:r>
              <a:rPr sz="2200" spc="706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и</a:t>
            </a:r>
            <a:r>
              <a:rPr sz="2200" spc="675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воспитания</a:t>
            </a:r>
            <a:r>
              <a:rPr sz="2200" spc="688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191919"/>
                </a:solidFill>
                <a:latin typeface="VAHUJM+Times New Roman"/>
                <a:cs typeface="VAHUJM+Times New Roman"/>
              </a:rPr>
              <a:t>для</a:t>
            </a:r>
            <a:r>
              <a:rPr sz="2200" spc="679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достижения</a:t>
            </a:r>
            <a:r>
              <a:rPr lang="ru-RU" sz="2200" dirty="0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   </a:t>
            </a:r>
            <a:r>
              <a:rPr sz="2200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образовательных</a:t>
            </a:r>
            <a:r>
              <a:rPr sz="2200" spc="1097" dirty="0" smtClean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spc="-19" dirty="0">
                <a:solidFill>
                  <a:srgbClr val="191919"/>
                </a:solidFill>
                <a:latin typeface="VAHUJM+Times New Roman"/>
                <a:cs typeface="VAHUJM+Times New Roman"/>
              </a:rPr>
              <a:t>результатов</a:t>
            </a:r>
            <a:r>
              <a:rPr sz="2200" spc="1100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по</a:t>
            </a:r>
            <a:r>
              <a:rPr sz="2200" spc="1089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предметным</a:t>
            </a:r>
            <a:r>
              <a:rPr sz="2200" spc="1095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областям</a:t>
            </a:r>
            <a:r>
              <a:rPr sz="2200" spc="1088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«</a:t>
            </a:r>
            <a:r>
              <a:rPr sz="2200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Естественнонаучные</a:t>
            </a:r>
            <a:r>
              <a:rPr lang="ru-RU" sz="2200" dirty="0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  </a:t>
            </a:r>
            <a:r>
              <a:rPr sz="2200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предметы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»,</a:t>
            </a:r>
            <a:r>
              <a:rPr sz="2200" spc="762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«Естественные</a:t>
            </a:r>
            <a:r>
              <a:rPr sz="2200" spc="747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spc="-19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науки»</a:t>
            </a:r>
            <a:r>
              <a:rPr sz="2200" spc="756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при</a:t>
            </a:r>
            <a:r>
              <a:rPr sz="2200" spc="744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реализации</a:t>
            </a:r>
            <a:r>
              <a:rPr sz="2200" spc="747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191919"/>
                </a:solidFill>
                <a:latin typeface="VAHUJM+Times New Roman"/>
                <a:cs typeface="VAHUJM+Times New Roman"/>
              </a:rPr>
              <a:t>образовательных</a:t>
            </a:r>
            <a:r>
              <a:rPr sz="2200" spc="761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программ</a:t>
            </a:r>
            <a:r>
              <a:rPr lang="ru-RU" sz="2200" dirty="0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   </a:t>
            </a:r>
            <a:r>
              <a:rPr sz="2200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общего</a:t>
            </a:r>
            <a:r>
              <a:rPr sz="2200" spc="964" dirty="0" smtClean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образования</a:t>
            </a:r>
            <a:r>
              <a:rPr sz="2200" spc="958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естественно</a:t>
            </a:r>
            <a:r>
              <a:rPr sz="2200" dirty="0">
                <a:solidFill>
                  <a:srgbClr val="191919"/>
                </a:solidFill>
                <a:latin typeface="DLEEKU+Times New Roman"/>
                <a:cs typeface="DLEEKU+Times New Roman"/>
              </a:rPr>
              <a:t>-</a:t>
            </a:r>
            <a:r>
              <a:rPr sz="2200" spc="-15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научной</a:t>
            </a:r>
            <a:r>
              <a:rPr sz="2200" spc="964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и</a:t>
            </a:r>
            <a:r>
              <a:rPr sz="2200" spc="953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191919"/>
                </a:solidFill>
                <a:latin typeface="VAHUJM+Times New Roman"/>
                <a:cs typeface="VAHUJM+Times New Roman"/>
              </a:rPr>
              <a:t>технологической</a:t>
            </a:r>
            <a:r>
              <a:rPr sz="2200" spc="962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направленности</a:t>
            </a:r>
            <a:r>
              <a:rPr sz="2200" dirty="0" smtClean="0">
                <a:solidFill>
                  <a:srgbClr val="191919"/>
                </a:solidFill>
                <a:latin typeface="DLEEKU+Times New Roman"/>
                <a:cs typeface="DLEEKU+Times New Roman"/>
              </a:rPr>
              <a:t>,</a:t>
            </a:r>
            <a:r>
              <a:rPr lang="ru-RU" sz="2200" dirty="0" smtClean="0">
                <a:solidFill>
                  <a:srgbClr val="191919"/>
                </a:solidFill>
                <a:latin typeface="DLEEKU+Times New Roman"/>
                <a:cs typeface="DLEEKU+Times New Roman"/>
              </a:rPr>
              <a:t>  </a:t>
            </a:r>
            <a:r>
              <a:rPr sz="2200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курсов</a:t>
            </a:r>
            <a:r>
              <a:rPr sz="2200" spc="383" dirty="0" smtClean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spc="-12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внеурочной</a:t>
            </a:r>
            <a:r>
              <a:rPr sz="2200" spc="375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деятельности</a:t>
            </a:r>
            <a:r>
              <a:rPr sz="2200" spc="370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и</a:t>
            </a:r>
            <a:r>
              <a:rPr sz="2200" spc="363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дополнительных</a:t>
            </a:r>
            <a:r>
              <a:rPr sz="2200" spc="374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 err="1">
                <a:solidFill>
                  <a:srgbClr val="191919"/>
                </a:solidFill>
                <a:latin typeface="VAHUJM+Times New Roman"/>
                <a:cs typeface="VAHUJM+Times New Roman"/>
              </a:rPr>
              <a:t>общеразвивающих</a:t>
            </a:r>
            <a:r>
              <a:rPr sz="2200" spc="370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программ</a:t>
            </a:r>
            <a:r>
              <a:rPr lang="ru-RU" sz="2200" dirty="0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  </a:t>
            </a:r>
            <a:r>
              <a:rPr sz="2200" spc="11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естественно</a:t>
            </a:r>
            <a:r>
              <a:rPr sz="2200" dirty="0" err="1" smtClean="0">
                <a:solidFill>
                  <a:srgbClr val="191919"/>
                </a:solidFill>
                <a:latin typeface="DLEEKU+Times New Roman"/>
                <a:cs typeface="DLEEKU+Times New Roman"/>
              </a:rPr>
              <a:t>-</a:t>
            </a:r>
            <a:r>
              <a:rPr sz="2200" spc="-15" dirty="0" err="1" smtClean="0">
                <a:solidFill>
                  <a:srgbClr val="191919"/>
                </a:solidFill>
                <a:latin typeface="VAHUJM+Times New Roman"/>
                <a:cs typeface="VAHUJM+Times New Roman"/>
              </a:rPr>
              <a:t>научной</a:t>
            </a:r>
            <a:r>
              <a:rPr sz="2200" spc="423" dirty="0" smtClean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и</a:t>
            </a:r>
            <a:r>
              <a:rPr sz="2200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технологической</a:t>
            </a:r>
            <a:r>
              <a:rPr sz="2200" dirty="0">
                <a:solidFill>
                  <a:srgbClr val="191919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91919"/>
                </a:solidFill>
                <a:latin typeface="VAHUJM+Times New Roman"/>
                <a:cs typeface="VAHUJM+Times New Roman"/>
              </a:rPr>
              <a:t>направленности</a:t>
            </a:r>
            <a:r>
              <a:rPr sz="2200" dirty="0">
                <a:solidFill>
                  <a:srgbClr val="191919"/>
                </a:solidFill>
                <a:latin typeface="DLEEKU+Times New Roman"/>
                <a:cs typeface="DLEEKU+Times New Roman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Оснащение 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роста»</a:t>
            </a:r>
            <a:r>
              <a:rPr sz="2800" b="1" spc="13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средствами</a:t>
            </a:r>
            <a:r>
              <a:rPr sz="2800" b="1" spc="10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обучения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7486" y="1063725"/>
            <a:ext cx="10730408" cy="55399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</a:t>
            </a:r>
            <a:r>
              <a:rPr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28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оснащена</a:t>
            </a:r>
            <a:r>
              <a:rPr sz="2400" spc="4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стандартным</a:t>
            </a:r>
            <a:r>
              <a:rPr sz="2400" b="1" spc="5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комплектом</a:t>
            </a:r>
            <a:r>
              <a:rPr sz="2400" b="1" spc="4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</a:t>
            </a:r>
            <a:r>
              <a:rPr sz="2400" spc="1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sz="2400" spc="4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1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воспитания,</a:t>
            </a:r>
            <a:r>
              <a:rPr sz="2400" spc="3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приведенным</a:t>
            </a:r>
            <a:r>
              <a:rPr sz="2400" spc="4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приложении</a:t>
            </a:r>
            <a:r>
              <a:rPr sz="2400" spc="44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</a:t>
            </a:r>
            <a:r>
              <a:rPr sz="2400" spc="1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методическим</a:t>
            </a:r>
            <a:r>
              <a:rPr sz="2400" spc="52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рекомендациям</a:t>
            </a:r>
            <a:r>
              <a:rPr sz="2400" spc="2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созданию</a:t>
            </a:r>
            <a:r>
              <a:rPr sz="2400" spc="2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1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функционированию</a:t>
            </a:r>
            <a:r>
              <a:rPr sz="2400" spc="4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1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400" spc="4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расположенных</a:t>
            </a:r>
            <a:r>
              <a:rPr sz="2400" spc="3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сельской</a:t>
            </a:r>
            <a:r>
              <a:rPr sz="2400" spc="1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местности</a:t>
            </a:r>
            <a:r>
              <a:rPr sz="2400" spc="3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1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малых</a:t>
            </a:r>
            <a:r>
              <a:rPr sz="2400" spc="2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городах,</a:t>
            </a:r>
            <a:r>
              <a:rPr sz="2400" spc="1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</a:t>
            </a:r>
            <a:r>
              <a:rPr sz="2400" spc="2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2400" spc="6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</a:t>
            </a:r>
            <a:r>
              <a:rPr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</a:t>
            </a:r>
            <a:r>
              <a:rPr sz="2400" spc="6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технологической</a:t>
            </a:r>
            <a:r>
              <a:rPr sz="2400" spc="5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направленностей,</a:t>
            </a:r>
            <a:r>
              <a:rPr sz="2400" spc="46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утвержденным</a:t>
            </a:r>
            <a:r>
              <a:rPr sz="2400" spc="5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распоряжением</a:t>
            </a:r>
            <a:r>
              <a:rPr sz="2400" spc="12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sz="2400" spc="46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2400" spc="3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400" spc="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01.11.2021 № ТВ-1913-02</a:t>
            </a:r>
            <a:r>
              <a:rPr sz="2400" spc="2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«Методические</a:t>
            </a:r>
            <a:r>
              <a:rPr sz="2400" spc="4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sz="2400" spc="4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созданию</a:t>
            </a:r>
            <a:r>
              <a:rPr sz="2400" spc="2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функционированию</a:t>
            </a:r>
            <a:r>
              <a:rPr sz="2400" spc="45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1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</a:t>
            </a:r>
            <a:r>
              <a:rPr sz="2400" spc="4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организациях,</a:t>
            </a:r>
            <a:r>
              <a:rPr sz="2400" spc="4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расположенных</a:t>
            </a:r>
            <a:r>
              <a:rPr sz="2400" spc="3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1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сельской</a:t>
            </a:r>
            <a:r>
              <a:rPr sz="2400" spc="1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местности</a:t>
            </a:r>
            <a:r>
              <a:rPr sz="2400" spc="3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малых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городах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400" spc="1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</a:t>
            </a:r>
            <a:r>
              <a:rPr sz="2400" spc="16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2400" spc="4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естественно-научной</a:t>
            </a:r>
            <a:r>
              <a:rPr sz="2400" spc="4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1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</a:t>
            </a:r>
            <a:r>
              <a:rPr sz="2400" spc="52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направленностей</a:t>
            </a:r>
            <a:r>
              <a:rPr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sz="2400" dirty="0">
              <a:solidFill>
                <a:srgbClr val="000000"/>
              </a:solidFill>
              <a:latin typeface="IDFJKK+Arial"/>
              <a:cs typeface="IDFJKK+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431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Оснащение 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роста»</a:t>
            </a:r>
            <a:r>
              <a:rPr sz="2800" b="1" spc="13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средствами</a:t>
            </a:r>
            <a:r>
              <a:rPr sz="2800" b="1" spc="10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обучения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38200" y="1286533"/>
            <a:ext cx="10730408" cy="57015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ct val="150000"/>
              </a:lnSpc>
              <a:spcBef>
                <a:spcPts val="136"/>
              </a:spcBef>
              <a:spcAft>
                <a:spcPts val="0"/>
              </a:spcAft>
            </a:pPr>
            <a:r>
              <a:rPr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-12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</a:t>
            </a:r>
            <a:r>
              <a:rPr sz="2400" b="1" spc="4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стандартного</a:t>
            </a:r>
            <a:r>
              <a:rPr sz="2400" b="1" spc="5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</a:t>
            </a:r>
            <a:r>
              <a:rPr sz="2400" b="1" spc="4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обучения</a:t>
            </a:r>
            <a:r>
              <a:rPr sz="2400" spc="4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1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sz="2400" spc="3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входят:</a:t>
            </a:r>
          </a:p>
          <a:p>
            <a:pPr marL="0" marR="0">
              <a:lnSpc>
                <a:spcPct val="150000"/>
              </a:lnSpc>
              <a:spcBef>
                <a:spcPts val="136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400" spc="45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цифровые</a:t>
            </a:r>
            <a:r>
              <a:rPr sz="2400" spc="1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лаборатории</a:t>
            </a:r>
            <a:r>
              <a:rPr sz="2400" spc="2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физике,</a:t>
            </a:r>
            <a:r>
              <a:rPr sz="2400" spc="5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химии,</a:t>
            </a:r>
            <a:r>
              <a:rPr sz="2400" spc="6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экологии, физиологии.</a:t>
            </a:r>
            <a:endParaRPr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186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комплект</a:t>
            </a:r>
            <a:r>
              <a:rPr sz="2400" spc="2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посуды</a:t>
            </a:r>
            <a:r>
              <a:rPr sz="2400" spc="2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1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</a:t>
            </a:r>
            <a:r>
              <a:rPr sz="2400" spc="36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ученических</a:t>
            </a:r>
            <a:r>
              <a:rPr sz="2400" spc="3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опытов</a:t>
            </a:r>
            <a:r>
              <a:rPr sz="2400" spc="12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физике,</a:t>
            </a:r>
            <a:r>
              <a:rPr sz="2400" spc="4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химии,</a:t>
            </a:r>
            <a:r>
              <a:rPr sz="2400" spc="56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биологии;</a:t>
            </a:r>
          </a:p>
          <a:p>
            <a:pPr marL="0" marR="0">
              <a:lnSpc>
                <a:spcPct val="150000"/>
              </a:lnSpc>
              <a:spcBef>
                <a:spcPts val="138"/>
              </a:spcBef>
              <a:spcAft>
                <a:spcPts val="0"/>
              </a:spcAft>
            </a:pPr>
            <a:r>
              <a:rPr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</a:t>
            </a:r>
            <a:r>
              <a:rPr sz="2400" spc="2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2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химических</a:t>
            </a:r>
            <a:r>
              <a:rPr sz="2400" spc="39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реактивов;</a:t>
            </a:r>
          </a:p>
          <a:p>
            <a:pPr marL="0" marR="0">
              <a:lnSpc>
                <a:spcPct val="150000"/>
              </a:lnSpc>
              <a:spcBef>
                <a:spcPts val="136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sz="2400" spc="49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лабораторных</a:t>
            </a:r>
            <a:r>
              <a:rPr sz="2400" spc="1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r>
              <a:rPr sz="2400" spc="1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ученических</a:t>
            </a:r>
            <a:r>
              <a:rPr sz="2400" spc="4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опытов(на</a:t>
            </a:r>
            <a:r>
              <a:rPr sz="2400" spc="2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</a:t>
            </a:r>
            <a:r>
              <a:rPr sz="2400" spc="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</a:t>
            </a:r>
            <a:r>
              <a:rPr sz="2400" spc="2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ОГЭ</a:t>
            </a:r>
            <a:r>
              <a:rPr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136"/>
              </a:spcBef>
              <a:spcAft>
                <a:spcPts val="0"/>
              </a:spcAft>
            </a:pP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783"/>
              </a:lnSpc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компьютерное</a:t>
            </a:r>
            <a:r>
              <a:rPr lang="ru-RU" sz="2400" spc="4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400" spc="4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(ноутбуки).</a:t>
            </a:r>
          </a:p>
          <a:p>
            <a:pPr marL="0" marR="0">
              <a:lnSpc>
                <a:spcPct val="150000"/>
              </a:lnSpc>
              <a:spcBef>
                <a:spcPts val="136"/>
              </a:spcBef>
              <a:spcAft>
                <a:spcPts val="0"/>
              </a:spcAft>
            </a:pPr>
            <a:endParaRPr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186"/>
              </a:spcBef>
              <a:spcAft>
                <a:spcPts val="0"/>
              </a:spcAft>
            </a:pPr>
            <a:endParaRPr sz="1600" dirty="0">
              <a:solidFill>
                <a:srgbClr val="000000"/>
              </a:solidFill>
              <a:latin typeface="IDFJKK+Arial"/>
              <a:cs typeface="IDFJKK+Arial"/>
            </a:endParaRPr>
          </a:p>
        </p:txBody>
      </p:sp>
    </p:spTree>
    <p:extLst>
      <p:ext uri="{BB962C8B-B14F-4D97-AF65-F5344CB8AC3E}">
        <p14:creationId xmlns:p14="http://schemas.microsoft.com/office/powerpoint/2010/main" val="403851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12251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795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О</a:t>
            </a:r>
            <a:r>
              <a:rPr lang="ru-RU" sz="2800" b="1" dirty="0" err="1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ткрытие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роста»</a:t>
            </a:r>
            <a:r>
              <a:rPr sz="2800" b="1" spc="13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состоялось </a:t>
            </a:r>
          </a:p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15 сентября 2022 г. </a:t>
            </a:r>
          </a:p>
        </p:txBody>
      </p:sp>
      <p:pic>
        <p:nvPicPr>
          <p:cNvPr id="1026" name="Picture 2" descr="C:\Users\1392684\Desktop\ТОЧКА РОСТА\Фото точка роста\O6mGlDLezi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556792"/>
            <a:ext cx="5352075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1392684\Desktop\ТОЧКА РОСТА\Фото точка роста\B6BRZD829C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1581866"/>
            <a:ext cx="5723088" cy="391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13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3073" name="Picture 1" descr="C:\Users\1392684\Desktop\ТОЧКА РОСТА\Фото точка роста\20221117_103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2130" y="2192148"/>
            <a:ext cx="5082846" cy="381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392684\Desktop\ТОЧКА РОСТА\Фото точка роста\20221114_0947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578" y="1776064"/>
            <a:ext cx="6775915" cy="508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22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7486" y="632389"/>
            <a:ext cx="9122386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09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Работа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центра</a:t>
            </a:r>
            <a:r>
              <a:rPr sz="2800" b="1" spc="15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«Точка </a:t>
            </a:r>
            <a:r>
              <a:rPr sz="2800" b="1" dirty="0" err="1">
                <a:solidFill>
                  <a:srgbClr val="FF0000"/>
                </a:solidFill>
                <a:latin typeface="JCRMLE+Times New Roman Bold"/>
                <a:cs typeface="JCRMLE+Times New Roman Bold"/>
              </a:rPr>
              <a:t>роста</a:t>
            </a:r>
            <a:r>
              <a:rPr sz="2800" b="1" dirty="0" smtClean="0">
                <a:solidFill>
                  <a:srgbClr val="FF0000"/>
                </a:solidFill>
                <a:latin typeface="JCRMLE+Times New Roman Bold"/>
                <a:cs typeface="JCRMLE+Times New Roman Bold"/>
              </a:rPr>
              <a:t>»</a:t>
            </a:r>
            <a:endParaRPr sz="2800" b="1" dirty="0">
              <a:solidFill>
                <a:srgbClr val="FF0000"/>
              </a:solidFill>
              <a:latin typeface="JCRMLE+Times New Roman Bold"/>
              <a:cs typeface="JCRMLE+Times New Roman Bold"/>
            </a:endParaRPr>
          </a:p>
        </p:txBody>
      </p:sp>
      <p:pic>
        <p:nvPicPr>
          <p:cNvPr id="8194" name="Picture 2" descr="C:\Users\1392684\Desktop\ТОЧКА РОСТА\Фото точка роста\Лабораторные работы по физике, химии, биологии\Л.Р. Влияние физической нагрузки на частоту сердечных сокращени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60643" y="2192148"/>
            <a:ext cx="5082848" cy="381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1392684\Desktop\ТОЧКА РОСТА\Фото точка роста\Лабораторные работы по физике, химии, биологии\Л.Р.Строение клетк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74" y="2169315"/>
            <a:ext cx="5143733" cy="38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94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497</Words>
  <Application>Microsoft Office PowerPoint</Application>
  <PresentationFormat>Произвольный</PresentationFormat>
  <Paragraphs>55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7" baseType="lpstr">
      <vt:lpstr>Arial</vt:lpstr>
      <vt:lpstr>JCRMLE+Times New Roman Bold</vt:lpstr>
      <vt:lpstr>BSANIV+Arial Bold</vt:lpstr>
      <vt:lpstr>SGTJIL+Times New Roman Bold</vt:lpstr>
      <vt:lpstr>Times New Roman</vt:lpstr>
      <vt:lpstr>Calibri</vt:lpstr>
      <vt:lpstr>REBWMJ+Arial Bold</vt:lpstr>
      <vt:lpstr>VAHUJM+Times New Roman</vt:lpstr>
      <vt:lpstr>IDFJKK+Arial</vt:lpstr>
      <vt:lpstr>DLEEKU+Times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1392684</cp:lastModifiedBy>
  <cp:revision>28</cp:revision>
  <dcterms:modified xsi:type="dcterms:W3CDTF">2024-03-10T21:33:14Z</dcterms:modified>
</cp:coreProperties>
</file>